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6603-822C-47AB-9D59-2B0F3346639D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B272-C2D4-4BE5-8E56-ECBCD7347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533400"/>
          </a:xfrm>
        </p:spPr>
        <p:txBody>
          <a:bodyPr>
            <a:normAutofit fontScale="90000"/>
          </a:bodyPr>
          <a:lstStyle/>
          <a:p>
            <a:pPr lvl="0" algn="l"/>
            <a:r>
              <a:rPr lang="en-SG" b="1" dirty="0" smtClean="0"/>
              <a:t>Presentation Video Guidelines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86612"/>
            <a:ext cx="8610600" cy="439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0200" algn="just">
              <a:lnSpc>
                <a:spcPct val="150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Please answer ALL the questions in the Official Template .</a:t>
            </a:r>
          </a:p>
          <a:p>
            <a:pPr marL="457200" lvl="0" indent="-330200" algn="just">
              <a:lnSpc>
                <a:spcPct val="115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Presentation can be in </a:t>
            </a:r>
            <a:r>
              <a:rPr lang="id-ID" sz="1700" dirty="0" smtClean="0"/>
              <a:t>English </a:t>
            </a:r>
            <a:r>
              <a:rPr lang="en-GB" sz="1700" dirty="0" smtClean="0"/>
              <a:t>language</a:t>
            </a:r>
            <a:r>
              <a:rPr lang="id-ID" sz="1700" dirty="0" smtClean="0"/>
              <a:t> and </a:t>
            </a:r>
            <a:r>
              <a:rPr lang="en-GB" sz="1700" dirty="0" smtClean="0"/>
              <a:t>all videos MUST have English subtitles.</a:t>
            </a:r>
          </a:p>
          <a:p>
            <a:pPr marL="457200" lvl="0" indent="-330200" algn="just">
              <a:lnSpc>
                <a:spcPct val="115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Please ensure the videos are properly edited for clarity.</a:t>
            </a:r>
          </a:p>
          <a:p>
            <a:pPr marL="457200" lvl="0" indent="-330200" algn="just">
              <a:lnSpc>
                <a:spcPct val="115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If you intend to use music, please ensure that the music is Copyright-free and/or Royalty-free.</a:t>
            </a:r>
          </a:p>
          <a:p>
            <a:pPr marL="457200" lvl="0" indent="-330200" algn="just">
              <a:lnSpc>
                <a:spcPct val="115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The resolution of the video should be in HD format (1080p or above).</a:t>
            </a:r>
          </a:p>
          <a:p>
            <a:pPr marL="457200" indent="-330200" algn="just">
              <a:lnSpc>
                <a:spcPct val="115000"/>
              </a:lnSpc>
              <a:buClr>
                <a:schemeClr val="tx1"/>
              </a:buClr>
              <a:buSzPts val="1600"/>
              <a:buFontTx/>
              <a:buAutoNum type="arabicPeriod"/>
            </a:pPr>
            <a:r>
              <a:rPr lang="en-GB" sz="1700" dirty="0" smtClean="0"/>
              <a:t>Please ensure the video is less than 1</a:t>
            </a:r>
            <a:r>
              <a:rPr lang="id-ID" sz="1700" dirty="0" smtClean="0"/>
              <a:t>5</a:t>
            </a:r>
            <a:r>
              <a:rPr lang="en-GB" sz="1700" dirty="0" smtClean="0"/>
              <a:t> minutes long.</a:t>
            </a:r>
          </a:p>
          <a:p>
            <a:pPr marL="457200" lvl="0" indent="-330200">
              <a:lnSpc>
                <a:spcPct val="115000"/>
              </a:lnSpc>
              <a:buClr>
                <a:schemeClr val="tx1"/>
              </a:buClr>
              <a:buSzPts val="1600"/>
              <a:buAutoNum type="arabicPeriod"/>
            </a:pPr>
            <a:r>
              <a:rPr lang="en-GB" sz="1700" dirty="0" smtClean="0"/>
              <a:t>Videos that meet the Guideline will be featured on </a:t>
            </a:r>
            <a:r>
              <a:rPr lang="id-ID" sz="1700" dirty="0" smtClean="0"/>
              <a:t>WIRC</a:t>
            </a:r>
            <a:r>
              <a:rPr lang="en-GB" sz="1700" dirty="0" smtClean="0"/>
              <a:t> Academy Official YouTube Channel </a:t>
            </a:r>
            <a:r>
              <a:rPr lang="id-ID" sz="1700" b="1" dirty="0" smtClean="0">
                <a:solidFill>
                  <a:srgbClr val="0000FF"/>
                </a:solidFill>
              </a:rPr>
              <a:t>(</a:t>
            </a:r>
            <a:r>
              <a:rPr lang="id-ID" sz="1700" b="1" u="sng" dirty="0" smtClean="0">
                <a:solidFill>
                  <a:srgbClr val="0000FF"/>
                </a:solidFill>
              </a:rPr>
              <a:t>www.youtube.com/WIRCAcademy</a:t>
            </a:r>
            <a:r>
              <a:rPr lang="id-ID" sz="1700" b="1" dirty="0" smtClean="0">
                <a:solidFill>
                  <a:srgbClr val="0000FF"/>
                </a:solidFill>
              </a:rPr>
              <a:t>) </a:t>
            </a:r>
            <a:endParaRPr lang="en-GB" sz="1700" b="1" dirty="0" smtClean="0">
              <a:solidFill>
                <a:srgbClr val="0000FF"/>
              </a:solidFill>
            </a:endParaRPr>
          </a:p>
          <a:p>
            <a:pPr marL="457200" indent="-330200">
              <a:lnSpc>
                <a:spcPct val="115000"/>
              </a:lnSpc>
              <a:buClr>
                <a:schemeClr val="tx1"/>
              </a:buClr>
              <a:buSzPts val="1600"/>
              <a:buFontTx/>
              <a:buAutoNum type="arabicPeriod"/>
            </a:pPr>
            <a:r>
              <a:rPr lang="en-GB" sz="1700" dirty="0" smtClean="0"/>
              <a:t>Teams whose presentation videos are featured on the </a:t>
            </a:r>
            <a:r>
              <a:rPr lang="id-ID" sz="1700" dirty="0" smtClean="0"/>
              <a:t>WIRC</a:t>
            </a:r>
            <a:r>
              <a:rPr lang="en-GB" sz="1700" dirty="0" smtClean="0"/>
              <a:t> Academy Official YouTube Channel are eligible for the </a:t>
            </a:r>
            <a:r>
              <a:rPr lang="id-ID" sz="1700" dirty="0" smtClean="0"/>
              <a:t>WIRC </a:t>
            </a:r>
            <a:r>
              <a:rPr lang="en-GB" sz="1700" dirty="0" smtClean="0"/>
              <a:t>Influencer Award</a:t>
            </a:r>
          </a:p>
          <a:p>
            <a:pPr marL="457200" indent="-330200">
              <a:lnSpc>
                <a:spcPct val="115000"/>
              </a:lnSpc>
              <a:buClr>
                <a:schemeClr val="tx1"/>
              </a:buClr>
              <a:buSzPts val="1600"/>
              <a:buFontTx/>
              <a:buAutoNum type="arabicPeriod"/>
            </a:pPr>
            <a:r>
              <a:rPr lang="en-GB" sz="1700" dirty="0" smtClean="0"/>
              <a:t>Please upload your video onto Google Drive and email us the shareable link</a:t>
            </a:r>
            <a:endParaRPr lang="id-ID" sz="1700" dirty="0" smtClean="0"/>
          </a:p>
          <a:p>
            <a:pPr marL="908050" indent="-330200">
              <a:lnSpc>
                <a:spcPct val="115000"/>
              </a:lnSpc>
              <a:buClr>
                <a:schemeClr val="tx1"/>
              </a:buClr>
              <a:buSzPts val="1600"/>
            </a:pPr>
            <a:r>
              <a:rPr lang="id-ID" sz="1700" b="1" u="sng" dirty="0" smtClean="0">
                <a:solidFill>
                  <a:srgbClr val="0000FF"/>
                </a:solidFill>
              </a:rPr>
              <a:t>w</a:t>
            </a:r>
            <a:r>
              <a:rPr lang="en-US" sz="1700" b="1" u="sng" dirty="0" smtClean="0">
                <a:solidFill>
                  <a:srgbClr val="0000FF"/>
                </a:solidFill>
              </a:rPr>
              <a:t>ircacademy@gmail.com</a:t>
            </a:r>
          </a:p>
          <a:p>
            <a:pPr marL="908050" indent="-330200">
              <a:lnSpc>
                <a:spcPct val="115000"/>
              </a:lnSpc>
              <a:buClr>
                <a:schemeClr val="tx1"/>
              </a:buClr>
              <a:buSzPts val="1600"/>
            </a:pPr>
            <a:endParaRPr lang="en-GB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676400"/>
          </a:xfrm>
        </p:spPr>
        <p:txBody>
          <a:bodyPr>
            <a:normAutofit/>
          </a:bodyPr>
          <a:lstStyle/>
          <a:p>
            <a:pPr lvl="0"/>
            <a:r>
              <a:rPr lang="en-SG" sz="9600" dirty="0" smtClean="0">
                <a:latin typeface="Evil Empire" pitchFamily="2" charset="0"/>
              </a:rPr>
              <a:t>Thank You</a:t>
            </a:r>
            <a:endParaRPr lang="en-US" sz="9600" dirty="0">
              <a:latin typeface="Evil Empir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>
            <a:normAutofit/>
          </a:bodyPr>
          <a:lstStyle/>
          <a:p>
            <a:pPr lvl="0" algn="l"/>
            <a:r>
              <a:rPr lang="en-SG" cap="none" dirty="0" smtClean="0">
                <a:latin typeface="Fannabella" pitchFamily="2" charset="0"/>
              </a:rPr>
              <a:t>About Your Team</a:t>
            </a:r>
            <a:endParaRPr lang="en-US" dirty="0">
              <a:latin typeface="Fannabell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438400"/>
            <a:ext cx="5181600" cy="155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chemeClr val="tx1"/>
              </a:buClr>
              <a:buFont typeface="Century Gothic" panose="020B0502020202020204" pitchFamily="34" charset="0"/>
              <a:buChar char="►"/>
            </a:pPr>
            <a:r>
              <a:rPr lang="en-SG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Please introduce your team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entury Gothic" panose="020B0502020202020204" pitchFamily="34" charset="0"/>
              <a:buChar char="►"/>
            </a:pPr>
            <a:r>
              <a:rPr lang="en-SG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team and team members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entury Gothic" panose="020B0502020202020204" pitchFamily="34" charset="0"/>
              <a:buChar char="►"/>
            </a:pPr>
            <a:r>
              <a:rPr lang="en-SG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Where are you from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Century Gothic" panose="020B0502020202020204" pitchFamily="34" charset="0"/>
              <a:buChar char="►"/>
            </a:pPr>
            <a:r>
              <a:rPr lang="en-SG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Your robotic experience</a:t>
            </a:r>
            <a:endParaRPr lang="en-SG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Google Shape;72;p11"/>
          <p:cNvSpPr/>
          <p:nvPr/>
        </p:nvSpPr>
        <p:spPr>
          <a:xfrm>
            <a:off x="5562600" y="2667001"/>
            <a:ext cx="3405554" cy="2743199"/>
          </a:xfrm>
          <a:prstGeom prst="roundRect">
            <a:avLst>
              <a:gd name="adj" fmla="val 1412"/>
            </a:avLst>
          </a:prstGeom>
          <a:noFill/>
          <a:ln w="12700" cap="flat" cmpd="sng">
            <a:solidFill>
              <a:srgbClr val="A5A5A5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" name="Google Shape;73;p11"/>
          <p:cNvSpPr txBox="1"/>
          <p:nvPr/>
        </p:nvSpPr>
        <p:spPr>
          <a:xfrm rot="-2485561" flipH="1">
            <a:off x="5463470" y="2885757"/>
            <a:ext cx="3355340" cy="2251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4800" b="0" i="0" u="none" strike="noStrike" cap="none" dirty="0">
                <a:solidFill>
                  <a:srgbClr val="FFC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Add your team photo here</a:t>
            </a:r>
            <a:endParaRPr lang="en-SG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SG" sz="18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SG" sz="3600" b="1" cap="none" dirty="0" smtClean="0">
                <a:latin typeface="Arial" pitchFamily="34" charset="0"/>
                <a:cs typeface="Arial" pitchFamily="34" charset="0"/>
              </a:rPr>
              <a:t>Summary of Preliminary Challenge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001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itchFamily="2" charset="2"/>
              <a:buChar char="Ø"/>
            </a:pPr>
            <a:r>
              <a:rPr lang="en-SG" sz="3200" dirty="0" smtClean="0">
                <a:solidFill>
                  <a:schemeClr val="tx1"/>
                </a:solidFill>
              </a:rPr>
              <a:t>What is your challenge task? Give a brief summary on </a:t>
            </a:r>
          </a:p>
          <a:p>
            <a:pPr marL="860425" lvl="1" indent="-403225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the category of </a:t>
            </a:r>
            <a:r>
              <a:rPr lang="id-ID" sz="2400" dirty="0" smtClean="0">
                <a:solidFill>
                  <a:schemeClr val="tx1"/>
                </a:solidFill>
              </a:rPr>
              <a:t>Underwater Robot Challenge y</a:t>
            </a:r>
            <a:r>
              <a:rPr lang="en-SG" sz="2400" dirty="0" err="1" smtClean="0">
                <a:solidFill>
                  <a:schemeClr val="tx1"/>
                </a:solidFill>
              </a:rPr>
              <a:t>ou</a:t>
            </a:r>
            <a:r>
              <a:rPr lang="en-SG" sz="2400" dirty="0" smtClean="0">
                <a:solidFill>
                  <a:schemeClr val="tx1"/>
                </a:solidFill>
              </a:rPr>
              <a:t> participated in</a:t>
            </a:r>
          </a:p>
          <a:p>
            <a:pPr marL="860425" lvl="1" indent="-403225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the problem(s) you investigated</a:t>
            </a:r>
          </a:p>
          <a:p>
            <a:pPr marL="860425" lvl="1" indent="-403225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the methods</a:t>
            </a:r>
          </a:p>
          <a:p>
            <a:pPr marL="860425" lvl="1" indent="-403225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the result</a:t>
            </a:r>
          </a:p>
          <a:p>
            <a:pPr marL="860425" lvl="1" indent="-403225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the conclusion</a:t>
            </a:r>
            <a:endParaRPr lang="en-S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838200"/>
          </a:xfrm>
        </p:spPr>
        <p:txBody>
          <a:bodyPr/>
          <a:lstStyle/>
          <a:p>
            <a:pPr algn="l"/>
            <a:r>
              <a:rPr lang="en-US" b="1" cap="none" dirty="0" smtClean="0"/>
              <a:t>Analysis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74838"/>
            <a:ext cx="8305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Ø"/>
            </a:pPr>
            <a:r>
              <a:rPr lang="en-SG" sz="2800" b="1" dirty="0" smtClean="0"/>
              <a:t>Challenge task analysis. Please introduce the following:</a:t>
            </a:r>
          </a:p>
          <a:p>
            <a:pPr marL="811213" lvl="1" indent="-469900">
              <a:buFont typeface="Wingdings" pitchFamily="2" charset="2"/>
              <a:buChar char="Ø"/>
            </a:pPr>
            <a:r>
              <a:rPr lang="en-SG" sz="2400" dirty="0" smtClean="0"/>
              <a:t>The challenge mission</a:t>
            </a:r>
          </a:p>
          <a:p>
            <a:pPr marL="811213" lvl="1" indent="-469900">
              <a:buFont typeface="Wingdings" pitchFamily="2" charset="2"/>
              <a:buChar char="Ø"/>
            </a:pPr>
            <a:r>
              <a:rPr lang="en-SG" sz="2400" dirty="0" smtClean="0"/>
              <a:t>Can the challenge task be broken down into many mini-tasks? If yes, what are those mini-tasks?</a:t>
            </a:r>
          </a:p>
          <a:p>
            <a:pPr marL="811213" lvl="1" indent="-469900">
              <a:buFont typeface="Wingdings" pitchFamily="2" charset="2"/>
              <a:buChar char="Ø"/>
            </a:pPr>
            <a:r>
              <a:rPr lang="en-SG" sz="2400" dirty="0" smtClean="0"/>
              <a:t>Will the overall mission be solved if the above mini-tasks completed?</a:t>
            </a:r>
            <a:endParaRPr lang="en-SG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762000"/>
          </a:xfrm>
        </p:spPr>
        <p:txBody>
          <a:bodyPr>
            <a:normAutofit/>
          </a:bodyPr>
          <a:lstStyle/>
          <a:p>
            <a:pPr algn="just"/>
            <a:r>
              <a:rPr lang="en-US" b="1" cap="none" dirty="0" smtClean="0">
                <a:latin typeface="Arial" pitchFamily="34" charset="0"/>
                <a:cs typeface="Arial" pitchFamily="34" charset="0"/>
              </a:rPr>
              <a:t>Resources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136339"/>
            <a:ext cx="8001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Ø"/>
            </a:pPr>
            <a:r>
              <a:rPr lang="en-SG" sz="2800" b="1" dirty="0" smtClean="0"/>
              <a:t>Identifying, prioritizing and assigning the necessary Al algorithms, tools and resources to complete the challenge task. Please introduce the following:</a:t>
            </a:r>
          </a:p>
          <a:p>
            <a:pPr marL="688975" lvl="1" indent="-347663">
              <a:buFont typeface="Wingdings" pitchFamily="2" charset="2"/>
              <a:buChar char="Ø"/>
            </a:pPr>
            <a:r>
              <a:rPr lang="en-SG" sz="2400" dirty="0" smtClean="0"/>
              <a:t>Tools and resources </a:t>
            </a:r>
          </a:p>
          <a:p>
            <a:pPr marL="688975" lvl="1" indent="-347663">
              <a:buFont typeface="Wingdings" pitchFamily="2" charset="2"/>
              <a:buChar char="Ø"/>
            </a:pPr>
            <a:r>
              <a:rPr lang="en-SG" sz="2400" dirty="0" smtClean="0"/>
              <a:t>The advantages of using above tools and resources. You may use a logic diagram or mind map for illustration</a:t>
            </a:r>
            <a:endParaRPr lang="en-SG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b="1" cap="none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8305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Ø"/>
            </a:pPr>
            <a:r>
              <a:rPr lang="en-SG" sz="2400" b="1" dirty="0" smtClean="0">
                <a:solidFill>
                  <a:schemeClr val="tx1"/>
                </a:solidFill>
              </a:rPr>
              <a:t>Please share details of how the algorithms and tools being used to solve the challenge mission. </a:t>
            </a:r>
            <a:r>
              <a:rPr lang="en-SG" sz="2400" b="1" dirty="0" smtClean="0"/>
              <a:t>You may use following methods to illustrate the details:</a:t>
            </a:r>
            <a:endParaRPr lang="en-SG" sz="2400" b="1" dirty="0" smtClean="0">
              <a:solidFill>
                <a:schemeClr val="tx1"/>
              </a:solidFill>
            </a:endParaRPr>
          </a:p>
          <a:p>
            <a:pPr marL="811213" lvl="1" indent="-469900"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tx1"/>
                </a:solidFill>
              </a:rPr>
              <a:t>F</a:t>
            </a:r>
            <a:r>
              <a:rPr lang="en-SG" sz="2400" dirty="0" err="1" smtClean="0">
                <a:solidFill>
                  <a:schemeClr val="tx1"/>
                </a:solidFill>
              </a:rPr>
              <a:t>lowcharts</a:t>
            </a:r>
            <a:endParaRPr lang="en-SG" sz="2400" dirty="0" smtClean="0">
              <a:solidFill>
                <a:schemeClr val="tx1"/>
              </a:solidFill>
            </a:endParaRPr>
          </a:p>
          <a:p>
            <a:pPr marL="811213" lvl="1" indent="-46990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Any other methods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811213" lvl="1" indent="-469900"/>
            <a:endParaRPr lang="id-ID" sz="2400" dirty="0"/>
          </a:p>
          <a:p>
            <a:pPr marL="811213" lvl="1" indent="-469900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*</a:t>
            </a:r>
            <a:r>
              <a:rPr lang="en-US" sz="2400" b="1" dirty="0" smtClean="0">
                <a:solidFill>
                  <a:schemeClr val="tx1"/>
                </a:solidFill>
              </a:rPr>
              <a:t>Please note the OC may ask the team to provide their source code for further evaluation.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914400"/>
          </a:xfrm>
        </p:spPr>
        <p:txBody>
          <a:bodyPr/>
          <a:lstStyle/>
          <a:p>
            <a:pPr algn="l"/>
            <a:r>
              <a:rPr lang="en-US" b="1" cap="none" dirty="0" smtClean="0">
                <a:latin typeface="Arial" pitchFamily="34" charset="0"/>
                <a:cs typeface="Arial" pitchFamily="34" charset="0"/>
              </a:rPr>
              <a:t>Debugging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buFont typeface="Wingdings" pitchFamily="2" charset="2"/>
              <a:buChar char="Ø"/>
              <a:tabLst>
                <a:tab pos="395288" algn="l"/>
              </a:tabLst>
            </a:pPr>
            <a:r>
              <a:rPr lang="en-SG" sz="2800" dirty="0" smtClean="0">
                <a:solidFill>
                  <a:schemeClr val="tx1"/>
                </a:solidFill>
              </a:rPr>
              <a:t>Is the robot performing as what you have planned and coded? </a:t>
            </a:r>
          </a:p>
          <a:p>
            <a:pPr marL="395288" indent="-395288">
              <a:buFont typeface="Wingdings" pitchFamily="2" charset="2"/>
              <a:buChar char="Ø"/>
              <a:tabLst>
                <a:tab pos="395288" algn="l"/>
              </a:tabLst>
            </a:pPr>
            <a:r>
              <a:rPr lang="en-SG" sz="2800" dirty="0" smtClean="0">
                <a:solidFill>
                  <a:schemeClr val="tx1"/>
                </a:solidFill>
              </a:rPr>
              <a:t>If not, what was the possible cause? </a:t>
            </a:r>
          </a:p>
          <a:p>
            <a:pPr marL="395288" indent="-395288">
              <a:buFont typeface="Wingdings" pitchFamily="2" charset="2"/>
              <a:buChar char="Ø"/>
              <a:tabLst>
                <a:tab pos="395288" algn="l"/>
              </a:tabLst>
            </a:pPr>
            <a:r>
              <a:rPr lang="en-SG" sz="2800" dirty="0" smtClean="0">
                <a:solidFill>
                  <a:schemeClr val="tx1"/>
                </a:solidFill>
              </a:rPr>
              <a:t>How did you fix the issue? Please state the debugging process</a:t>
            </a:r>
          </a:p>
          <a:p>
            <a:pPr marL="395288" indent="-395288">
              <a:tabLst>
                <a:tab pos="395288" algn="l"/>
              </a:tabLst>
            </a:pPr>
            <a:endParaRPr lang="en-SG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838200"/>
          </a:xfrm>
        </p:spPr>
        <p:txBody>
          <a:bodyPr/>
          <a:lstStyle/>
          <a:p>
            <a:pPr algn="l"/>
            <a:r>
              <a:rPr lang="en-US" b="1" cap="none" dirty="0" smtClean="0"/>
              <a:t>Conclusion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15340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Comment on your result. 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If you have used different methods to solve the task, please include the results comparison chart.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If you were asked to solve the same challenge again, how would you improve your strategy?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838200"/>
          </a:xfrm>
        </p:spPr>
        <p:txBody>
          <a:bodyPr/>
          <a:lstStyle/>
          <a:p>
            <a:pPr algn="just"/>
            <a:r>
              <a:rPr lang="en-SG" b="1" dirty="0" smtClean="0">
                <a:latin typeface="Arial" pitchFamily="34" charset="0"/>
                <a:cs typeface="Arial" pitchFamily="34" charset="0"/>
              </a:rPr>
              <a:t>Learning Experience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8001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Wingdings" pitchFamily="2" charset="2"/>
              <a:buChar char="Ø"/>
            </a:pPr>
            <a:r>
              <a:rPr lang="en-SG" sz="2800" b="1" dirty="0" smtClean="0">
                <a:solidFill>
                  <a:schemeClr val="tx1"/>
                </a:solidFill>
              </a:rPr>
              <a:t>Share your </a:t>
            </a:r>
            <a:r>
              <a:rPr lang="id-ID" sz="2800" b="1" dirty="0" smtClean="0">
                <a:solidFill>
                  <a:schemeClr val="tx1"/>
                </a:solidFill>
              </a:rPr>
              <a:t>Robot Underwater</a:t>
            </a:r>
            <a:r>
              <a:rPr lang="en-SG" sz="2800" b="1" dirty="0" smtClean="0">
                <a:solidFill>
                  <a:schemeClr val="tx1"/>
                </a:solidFill>
              </a:rPr>
              <a:t> learning experience. Highlight the following:</a:t>
            </a:r>
          </a:p>
          <a:p>
            <a:pPr marL="804863" lvl="1" indent="-347663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What have your learnt using </a:t>
            </a:r>
            <a:r>
              <a:rPr lang="id-ID" sz="2400" dirty="0" smtClean="0">
                <a:solidFill>
                  <a:schemeClr val="tx1"/>
                </a:solidFill>
              </a:rPr>
              <a:t>Robot Underwater</a:t>
            </a:r>
            <a:r>
              <a:rPr lang="en-SG" sz="2400" dirty="0" smtClean="0">
                <a:solidFill>
                  <a:schemeClr val="tx1"/>
                </a:solidFill>
              </a:rPr>
              <a:t> Robot?</a:t>
            </a:r>
          </a:p>
          <a:p>
            <a:pPr marL="804863" lvl="1" indent="-347663">
              <a:buFont typeface="Wingdings" pitchFamily="2" charset="2"/>
              <a:buChar char="Ø"/>
            </a:pPr>
            <a:r>
              <a:rPr lang="en-SG" sz="2400" dirty="0" smtClean="0">
                <a:solidFill>
                  <a:schemeClr val="tx1"/>
                </a:solidFill>
              </a:rPr>
              <a:t>What have you gained through the </a:t>
            </a:r>
            <a:r>
              <a:rPr lang="id-ID" sz="2400" dirty="0" smtClean="0">
                <a:solidFill>
                  <a:schemeClr val="tx1"/>
                </a:solidFill>
              </a:rPr>
              <a:t>Online Robot Underwater</a:t>
            </a:r>
            <a:r>
              <a:rPr lang="en-SG" sz="2400" dirty="0" smtClean="0">
                <a:solidFill>
                  <a:schemeClr val="tx1"/>
                </a:solidFill>
              </a:rPr>
              <a:t> Challenge? </a:t>
            </a:r>
          </a:p>
          <a:p>
            <a:pPr marL="804863" lvl="1" indent="-347663">
              <a:buFont typeface="Wingdings" pitchFamily="2" charset="2"/>
              <a:buChar char="Ø"/>
            </a:pPr>
            <a:r>
              <a:rPr lang="en-US" sz="2400" dirty="0" smtClean="0"/>
              <a:t>What would you like to share with other </a:t>
            </a:r>
            <a:r>
              <a:rPr lang="id-ID" sz="2400" dirty="0" smtClean="0"/>
              <a:t>Robot Underwater</a:t>
            </a:r>
            <a:r>
              <a:rPr lang="en-US" sz="2400" dirty="0" smtClean="0"/>
              <a:t> participants?</a:t>
            </a:r>
          </a:p>
          <a:p>
            <a:pPr lvl="1"/>
            <a:endParaRPr lang="en-S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462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About Your Team</vt:lpstr>
      <vt:lpstr>Summary of Preliminary Challenge</vt:lpstr>
      <vt:lpstr>Analysis</vt:lpstr>
      <vt:lpstr>Resources</vt:lpstr>
      <vt:lpstr>Implementation</vt:lpstr>
      <vt:lpstr>Debugging</vt:lpstr>
      <vt:lpstr>Conclusion</vt:lpstr>
      <vt:lpstr>Learning Experience</vt:lpstr>
      <vt:lpstr>Presentation Video Guidelines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yudi triwibowo</dc:creator>
  <cp:lastModifiedBy>yudi triwibowo</cp:lastModifiedBy>
  <cp:revision>38</cp:revision>
  <dcterms:created xsi:type="dcterms:W3CDTF">2021-02-04T04:13:29Z</dcterms:created>
  <dcterms:modified xsi:type="dcterms:W3CDTF">2021-03-13T08:35:40Z</dcterms:modified>
</cp:coreProperties>
</file>